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11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theme/theme11.xml" ContentType="application/vnd.openxmlformats-officedocument.them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presProps.xml" ContentType="application/vnd.openxmlformats-officedocument.presentationml.presPro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</p:sld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4" r:id="rId21"/>
    <p:sldId id="265" r:id="rId22"/>
    <p:sldId id="266" r:id="rId23"/>
    <p:sldId id="267" r:id="rId24"/>
  </p:sldIdLst>
  <p:sldSz cx="16256000" cy="9144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" Target="slides/slide1.xml"/><Relationship Id="rId14" Type="http://schemas.openxmlformats.org/officeDocument/2006/relationships/slide" Target="slides/slide2.xml"/><Relationship Id="rId15" Type="http://schemas.openxmlformats.org/officeDocument/2006/relationships/slide" Target="slides/slide3.xml"/><Relationship Id="rId16" Type="http://schemas.openxmlformats.org/officeDocument/2006/relationships/slide" Target="slides/slide4.xml"/><Relationship Id="rId17" Type="http://schemas.openxmlformats.org/officeDocument/2006/relationships/slide" Target="slides/slide5.xml"/><Relationship Id="rId18" Type="http://schemas.openxmlformats.org/officeDocument/2006/relationships/slide" Target="slides/slide6.xml"/><Relationship Id="rId19" Type="http://schemas.openxmlformats.org/officeDocument/2006/relationships/slide" Target="slides/slide7.xml"/><Relationship Id="rId20" Type="http://schemas.openxmlformats.org/officeDocument/2006/relationships/slide" Target="slides/slide8.xml"/><Relationship Id="rId21" Type="http://schemas.openxmlformats.org/officeDocument/2006/relationships/slide" Target="slides/slide9.xml"/><Relationship Id="rId22" Type="http://schemas.openxmlformats.org/officeDocument/2006/relationships/slide" Target="slides/slide10.xml"/><Relationship Id="rId23" Type="http://schemas.openxmlformats.org/officeDocument/2006/relationships/slide" Target="slides/slide11.xml"/><Relationship Id="rId24" Type="http://schemas.openxmlformats.org/officeDocument/2006/relationships/slide" Target="slides/slide12.xml"/><Relationship Id="rId25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FFD8B1DA-4045-4FCB-8605-BF61DD5D06A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0"/>
          </p:nvPr>
        </p:nvSpPr>
        <p:spPr/>
        <p:txBody>
          <a:bodyPr/>
          <a:p>
            <a:fld id="{F4970E4A-7309-4391-805A-8818A1F8C70B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8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3"/>
          </p:nvPr>
        </p:nvSpPr>
        <p:spPr/>
        <p:txBody>
          <a:bodyPr/>
          <a:p>
            <a:fld id="{4FF4C24E-FEAA-4061-B0C6-D76F15CCC9A2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1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C0403E75-C4AC-4593-9B17-D1A59A67FEA4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9"/>
          </p:nvPr>
        </p:nvSpPr>
        <p:spPr/>
        <p:txBody>
          <a:bodyPr/>
          <a:p>
            <a:fld id="{D90F29DD-C5E7-497B-9541-DBBE865ABF5B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2"/>
          </p:nvPr>
        </p:nvSpPr>
        <p:spPr/>
        <p:txBody>
          <a:bodyPr/>
          <a:p>
            <a:fld id="{427498E1-CBE0-49FA-AA47-EF3779060BA3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5"/>
          </p:nvPr>
        </p:nvSpPr>
        <p:spPr/>
        <p:txBody>
          <a:bodyPr/>
          <a:p>
            <a:fld id="{3A47DC34-FEC3-40B3-A7C0-D1D208E1D985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4015800" cy="4525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/>
          </p:nvPr>
        </p:nvSpPr>
        <p:spPr>
          <a:xfrm>
            <a:off x="4674240" y="1600200"/>
            <a:ext cx="4015800" cy="4525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8"/>
          </p:nvPr>
        </p:nvSpPr>
        <p:spPr/>
        <p:txBody>
          <a:bodyPr/>
          <a:p>
            <a:fld id="{2400EE6E-C5B2-4140-ADCA-FD6C4962C863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1"/>
          </p:nvPr>
        </p:nvSpPr>
        <p:spPr/>
        <p:txBody>
          <a:bodyPr/>
          <a:p>
            <a:fld id="{E8E9841D-FB0E-4923-B105-00E1DBBA2AC8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9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4"/>
          </p:nvPr>
        </p:nvSpPr>
        <p:spPr/>
        <p:txBody>
          <a:bodyPr/>
          <a:p>
            <a:fld id="{E8656900-AF62-491F-A710-E95E94515481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22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7"/>
          </p:nvPr>
        </p:nvSpPr>
        <p:spPr/>
        <p:txBody>
          <a:bodyPr/>
          <a:p>
            <a:fld id="{3500F7BB-E4CA-4B3E-8755-6011B3BC8E2B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5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slideLayout" Target="../slideLayouts/slideLayout11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Click to edit Master title style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 idx="1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&lt;data/hora&gt;</a:t>
            </a:r>
            <a:endParaRPr b="0" lang="pt-BR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2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&lt;rodapé&gt;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 idx="3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19F744E1-5AC2-4932-8958-BD57C491584D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&lt;número&gt;</a:t>
            </a:fld>
            <a:endParaRPr b="0" lang="pt-BR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812520" y="2139480"/>
            <a:ext cx="14630040" cy="5302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Clique para editar o formato de texto dos tópicos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2.º nível de tópicos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3.º nível de tópicos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4.º nível de tópicos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5.º nível de tópicos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6.º nível de tópicos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7.º nível de tópicos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457200" y="272880"/>
            <a:ext cx="3007800" cy="1161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1" lang="en-US" sz="2000" spc="-1" strike="noStrike">
                <a:solidFill>
                  <a:schemeClr val="dk1"/>
                </a:solidFill>
                <a:latin typeface="Calibri"/>
              </a:rPr>
              <a:t>Click to edit Master title style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3575160" y="272880"/>
            <a:ext cx="5111280" cy="585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4572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457200" y="1434960"/>
            <a:ext cx="3007800" cy="4690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spcBef>
                <a:spcPts val="281"/>
              </a:spcBef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1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7" name="PlaceHolder 4"/>
          <p:cNvSpPr>
            <a:spLocks noGrp="1"/>
          </p:cNvSpPr>
          <p:nvPr>
            <p:ph type="dt" idx="28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&lt;data/hora&gt;</a:t>
            </a:r>
            <a:endParaRPr b="0" lang="pt-BR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8" name="PlaceHolder 5"/>
          <p:cNvSpPr>
            <a:spLocks noGrp="1"/>
          </p:cNvSpPr>
          <p:nvPr>
            <p:ph type="ftr" idx="29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&lt;rodapé&gt;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9" name="PlaceHolder 6"/>
          <p:cNvSpPr>
            <a:spLocks noGrp="1"/>
          </p:cNvSpPr>
          <p:nvPr>
            <p:ph type="sldNum" idx="30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E4015832-8EFC-4F8F-B8E5-1B72268678AD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&lt;número&gt;</a:t>
            </a:fld>
            <a:endParaRPr b="0" lang="pt-BR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7" r:id="rId2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1792440" y="4800600"/>
            <a:ext cx="5486040" cy="566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1" lang="en-US" sz="2000" spc="-1" strike="noStrike">
                <a:solidFill>
                  <a:schemeClr val="dk1"/>
                </a:solidFill>
                <a:latin typeface="Calibri"/>
              </a:rPr>
              <a:t>Click to edit Master title style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1792440" y="612720"/>
            <a:ext cx="5486040" cy="4114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Clique para editar o formato de texto dos tópicos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2.º nível de tópicos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3.º nível de tópicos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4.º nível de tópicos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5.º nível de tópicos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6.º nível de tópicos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7.º nível de tópicos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1792440" y="5367240"/>
            <a:ext cx="5486040" cy="804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spcBef>
                <a:spcPts val="281"/>
              </a:spcBef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1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 type="dt" idx="31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&lt;data/hora&gt;</a:t>
            </a:r>
            <a:endParaRPr b="0" lang="pt-BR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4" name="PlaceHolder 5"/>
          <p:cNvSpPr>
            <a:spLocks noGrp="1"/>
          </p:cNvSpPr>
          <p:nvPr>
            <p:ph type="ftr" idx="32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&lt;rodapé&gt;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5" name="PlaceHolder 6"/>
          <p:cNvSpPr>
            <a:spLocks noGrp="1"/>
          </p:cNvSpPr>
          <p:nvPr>
            <p:ph type="sldNum" idx="33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A7B30553-20E2-4D0E-9576-895E0CE0E70D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&lt;número&gt;</a:t>
            </a:fld>
            <a:endParaRPr b="0" lang="pt-BR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9" r:id="rId2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Click to edit Master title style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4572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dt" idx="4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&lt;data/hora&gt;</a:t>
            </a:r>
            <a:endParaRPr b="0" lang="pt-BR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0" name="PlaceHolder 4"/>
          <p:cNvSpPr>
            <a:spLocks noGrp="1"/>
          </p:cNvSpPr>
          <p:nvPr>
            <p:ph type="ftr" idx="5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&lt;rodapé&gt;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1" name="PlaceHolder 5"/>
          <p:cNvSpPr>
            <a:spLocks noGrp="1"/>
          </p:cNvSpPr>
          <p:nvPr>
            <p:ph type="sldNum" idx="6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F1367580-D061-4664-A17E-F08EC34609EA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&lt;número&gt;</a:t>
            </a:fld>
            <a:endParaRPr b="0" lang="pt-BR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2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629400" y="274680"/>
            <a:ext cx="2057040" cy="585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 vert="eaVert">
            <a:noAutofit/>
          </a:bodyPr>
          <a:p>
            <a:pPr indent="0" algn="ctr" defTabSz="45720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Click to edit Master title style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457200" y="274680"/>
            <a:ext cx="6019560" cy="585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4572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dt" idx="7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&lt;data/hora&gt;</a:t>
            </a:r>
            <a:endParaRPr b="0" lang="pt-BR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ftr" idx="8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&lt;rodapé&gt;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6" name="PlaceHolder 5"/>
          <p:cNvSpPr>
            <a:spLocks noGrp="1"/>
          </p:cNvSpPr>
          <p:nvPr>
            <p:ph type="sldNum" idx="9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B03E231A-24DD-4F89-AC51-1E9155A8344A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&lt;número&gt;</a:t>
            </a:fld>
            <a:endParaRPr b="0" lang="pt-BR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2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Click to edit Master title style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4572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dt" idx="10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&lt;data/hora&gt;</a:t>
            </a:r>
            <a:endParaRPr b="0" lang="pt-BR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ftr" idx="11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&lt;rodapé&gt;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1" name="PlaceHolder 5"/>
          <p:cNvSpPr>
            <a:spLocks noGrp="1"/>
          </p:cNvSpPr>
          <p:nvPr>
            <p:ph type="sldNum" idx="12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D2E9512F-0E95-4A3C-9C54-8D24EE49425F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&lt;número&gt;</a:t>
            </a:fld>
            <a:endParaRPr b="0" lang="pt-BR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2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722160" y="4406760"/>
            <a:ext cx="7772040" cy="1361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457200">
              <a:lnSpc>
                <a:spcPct val="100000"/>
              </a:lnSpc>
              <a:buNone/>
            </a:pPr>
            <a:r>
              <a:rPr b="1" lang="en-US" sz="4000" spc="-1" strike="noStrike" cap="all">
                <a:solidFill>
                  <a:schemeClr val="dk1"/>
                </a:solidFill>
                <a:latin typeface="Calibri"/>
              </a:rPr>
              <a:t>Click to edit Master title style</a:t>
            </a:r>
            <a:endParaRPr b="0" lang="en-US" sz="4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722160" y="2906640"/>
            <a:ext cx="7772040" cy="1499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spcBef>
                <a:spcPts val="400"/>
              </a:spcBef>
              <a:buNone/>
              <a:tabLst>
                <a:tab algn="l" pos="0"/>
              </a:tabLst>
            </a:pPr>
            <a:r>
              <a:rPr b="0" lang="en-US" sz="20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Click to edit Master text styles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dt" idx="13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&lt;data/hora&gt;</a:t>
            </a:r>
            <a:endParaRPr b="0" lang="pt-BR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ftr" idx="14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&lt;rodapé&gt;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8" name="PlaceHolder 5"/>
          <p:cNvSpPr>
            <a:spLocks noGrp="1"/>
          </p:cNvSpPr>
          <p:nvPr>
            <p:ph type="sldNum" idx="15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FC94DF86-2C5F-4228-BEE9-D6B4355D1859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&lt;número&gt;</a:t>
            </a:fld>
            <a:endParaRPr b="0" lang="pt-BR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2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Click to edit Master title style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38120" cy="4525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4572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4572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48320" y="1600200"/>
            <a:ext cx="4038120" cy="4525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2800" spc="-1" strike="noStrike">
              <a:solidFill>
                <a:schemeClr val="dk1"/>
              </a:solidFill>
              <a:latin typeface="Calibri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4572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4572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dt" idx="16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&lt;data/hora&gt;</a:t>
            </a:r>
            <a:endParaRPr b="0" lang="pt-BR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ftr" idx="17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&lt;rodapé&gt;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4" name="PlaceHolder 6"/>
          <p:cNvSpPr>
            <a:spLocks noGrp="1"/>
          </p:cNvSpPr>
          <p:nvPr>
            <p:ph type="sldNum" idx="18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6C72B976-9DD6-44E5-9218-F7862720464C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&lt;número&gt;</a:t>
            </a:fld>
            <a:endParaRPr b="0" lang="pt-BR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2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Click to edit Master title style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457200" y="1535040"/>
            <a:ext cx="4039920" cy="639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spcBef>
                <a:spcPts val="479"/>
              </a:spcBef>
              <a:buNone/>
              <a:tabLst>
                <a:tab algn="l" pos="0"/>
              </a:tabLst>
            </a:pPr>
            <a:r>
              <a:rPr b="1" lang="en-US" sz="24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body"/>
          </p:nvPr>
        </p:nvSpPr>
        <p:spPr>
          <a:xfrm>
            <a:off x="457200" y="2174760"/>
            <a:ext cx="4039920" cy="3951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4572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45720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16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16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45720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16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16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1" name="PlaceHolder 4"/>
          <p:cNvSpPr>
            <a:spLocks noGrp="1"/>
          </p:cNvSpPr>
          <p:nvPr>
            <p:ph type="body"/>
          </p:nvPr>
        </p:nvSpPr>
        <p:spPr>
          <a:xfrm>
            <a:off x="4645080" y="1535040"/>
            <a:ext cx="4041360" cy="639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457200">
              <a:lnSpc>
                <a:spcPct val="100000"/>
              </a:lnSpc>
              <a:spcBef>
                <a:spcPts val="479"/>
              </a:spcBef>
              <a:buNone/>
              <a:tabLst>
                <a:tab algn="l" pos="0"/>
              </a:tabLst>
            </a:pPr>
            <a:r>
              <a:rPr b="1" lang="en-US" sz="24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2" name="PlaceHolder 5"/>
          <p:cNvSpPr>
            <a:spLocks noGrp="1"/>
          </p:cNvSpPr>
          <p:nvPr>
            <p:ph type="body"/>
          </p:nvPr>
        </p:nvSpPr>
        <p:spPr>
          <a:xfrm>
            <a:off x="4645080" y="2174760"/>
            <a:ext cx="4041360" cy="3951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Calibri"/>
              </a:rPr>
              <a:t>Click to edit Master text styles</a:t>
            </a:r>
            <a:endParaRPr b="0" lang="en-US" sz="2400" spc="-1" strike="noStrike">
              <a:solidFill>
                <a:schemeClr val="dk1"/>
              </a:solidFill>
              <a:latin typeface="Calibri"/>
            </a:endParaRPr>
          </a:p>
          <a:p>
            <a:pPr lvl="1" marL="743040" indent="-28584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Second level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lvl="2" marL="1143000" indent="-228600" defTabSz="4572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chemeClr val="dk1"/>
                </a:solidFill>
                <a:latin typeface="Calibri"/>
              </a:rPr>
              <a:t>Third level</a:t>
            </a:r>
            <a:endParaRPr b="0" lang="en-US" sz="1800" spc="-1" strike="noStrike">
              <a:solidFill>
                <a:schemeClr val="dk1"/>
              </a:solidFill>
              <a:latin typeface="Calibri"/>
            </a:endParaRPr>
          </a:p>
          <a:p>
            <a:pPr lvl="3" marL="1600200" indent="-228600" defTabSz="45720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1600" spc="-1" strike="noStrike">
                <a:solidFill>
                  <a:schemeClr val="dk1"/>
                </a:solidFill>
                <a:latin typeface="Calibri"/>
              </a:rPr>
              <a:t>Fourth level</a:t>
            </a:r>
            <a:endParaRPr b="0" lang="en-US" sz="1600" spc="-1" strike="noStrike">
              <a:solidFill>
                <a:schemeClr val="dk1"/>
              </a:solidFill>
              <a:latin typeface="Calibri"/>
            </a:endParaRPr>
          </a:p>
          <a:p>
            <a:pPr lvl="4" marL="2057400" indent="-228600" defTabSz="45720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1600" spc="-1" strike="noStrike">
                <a:solidFill>
                  <a:schemeClr val="dk1"/>
                </a:solidFill>
                <a:latin typeface="Calibri"/>
              </a:rPr>
              <a:t>Fifth level</a:t>
            </a:r>
            <a:endParaRPr b="0" lang="en-US" sz="16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3" name="PlaceHolder 6"/>
          <p:cNvSpPr>
            <a:spLocks noGrp="1"/>
          </p:cNvSpPr>
          <p:nvPr>
            <p:ph type="dt" idx="19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&lt;data/hora&gt;</a:t>
            </a:r>
            <a:endParaRPr b="0" lang="pt-BR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4" name="PlaceHolder 7"/>
          <p:cNvSpPr>
            <a:spLocks noGrp="1"/>
          </p:cNvSpPr>
          <p:nvPr>
            <p:ph type="ftr" idx="20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&lt;rodapé&gt;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5" name="PlaceHolder 8"/>
          <p:cNvSpPr>
            <a:spLocks noGrp="1"/>
          </p:cNvSpPr>
          <p:nvPr>
            <p:ph type="sldNum" idx="21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FA194C39-B34E-4A0E-AA7A-AE7903FC3DF5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&lt;número&gt;</a:t>
            </a:fld>
            <a:endParaRPr b="0" lang="pt-BR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2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Click to edit Master title style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dt" idx="22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&lt;data/hora&gt;</a:t>
            </a:r>
            <a:endParaRPr b="0" lang="pt-BR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ftr" idx="23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&lt;rodapé&gt;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9" name="PlaceHolder 4"/>
          <p:cNvSpPr>
            <a:spLocks noGrp="1"/>
          </p:cNvSpPr>
          <p:nvPr>
            <p:ph type="sldNum" idx="24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08C078D3-A8B0-4746-873F-025B981AD88F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&lt;número&gt;</a:t>
            </a:fld>
            <a:endParaRPr b="0" lang="pt-BR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2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dt" idx="25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defTabSz="457200"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&lt;data/hora&gt;</a:t>
            </a:r>
            <a:endParaRPr b="0" lang="pt-BR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ftr" idx="26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&lt;rodapé&gt;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sldNum" idx="27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def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</a:pPr>
            <a:fld id="{A5F5B657-3596-47F6-887C-4F327D4851C8}" type="slidenum">
              <a:rPr b="0" lang="en-US" sz="1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&lt;número&gt;</a:t>
            </a:fld>
            <a:endParaRPr b="0" lang="pt-BR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4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4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4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4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Plano Estratégico (PE) e EGTI do IBGE — Apresentação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subTitle"/>
          </p:nvPr>
        </p:nvSpPr>
        <p:spPr>
          <a:xfrm>
            <a:off x="1371600" y="3886200"/>
            <a:ext cx="6400440" cy="17521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algn="ctr" defTabSz="457200">
              <a:lnSpc>
                <a:spcPct val="100000"/>
              </a:lnSpc>
              <a:spcBef>
                <a:spcPts val="641"/>
              </a:spcBef>
              <a:buNone/>
              <a:tabLst>
                <a:tab algn="l" pos="0"/>
              </a:tabLst>
            </a:pPr>
            <a:r>
              <a:rPr b="0" lang="pt-BR" sz="3200" spc="-1" strike="noStrike">
                <a:solidFill>
                  <a:schemeClr val="dk1">
                    <a:tint val="75000"/>
                  </a:schemeClr>
                </a:solidFill>
                <a:latin typeface="Calibri"/>
              </a:rPr>
              <a:t>Governança, Transformação Digital e Estratégia Institucional (2022–2025)</a:t>
            </a: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Desafios para 2023-2024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12142800" cy="3259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Arial"/>
              <a:buChar char="•"/>
            </a:pPr>
            <a:r>
              <a:rPr b="1" lang="en-US" sz="3200" spc="-1" strike="noStrike">
                <a:solidFill>
                  <a:schemeClr val="dk1"/>
                </a:solidFill>
                <a:latin typeface="Calibri"/>
              </a:rPr>
              <a:t>Carência de recursos humanos especializados;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Arial"/>
              <a:buChar char="•"/>
            </a:pPr>
            <a:r>
              <a:rPr b="1" lang="en-US" sz="3200" spc="-1" strike="noStrike">
                <a:solidFill>
                  <a:schemeClr val="dk1"/>
                </a:solidFill>
                <a:latin typeface="Calibri"/>
              </a:rPr>
              <a:t>Burocracia nas contratações de software e serviços;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Arial"/>
              <a:buChar char="•"/>
            </a:pPr>
            <a:r>
              <a:rPr b="1" lang="en-US" sz="3200" spc="-1" strike="noStrike">
                <a:solidFill>
                  <a:schemeClr val="dk1"/>
                </a:solidFill>
                <a:latin typeface="Calibri"/>
              </a:rPr>
              <a:t>Integração entre áreas de negócio e tecnologia;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Arial"/>
              <a:buChar char="•"/>
            </a:pPr>
            <a:r>
              <a:rPr b="1" lang="en-US" sz="3200" spc="-1" strike="noStrike">
                <a:solidFill>
                  <a:schemeClr val="dk1"/>
                </a:solidFill>
                <a:latin typeface="Calibri"/>
              </a:rPr>
              <a:t>Sustentabilidade e atualização contínua da infraestrutura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  <a:p>
            <a:pPr marL="343080" indent="0" defTabSz="4572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</a:pPr>
            <a:r>
              <a:rPr b="0" lang="en-US" sz="1000" spc="-1" strike="noStrike">
                <a:solidFill>
                  <a:schemeClr val="dk1"/>
                </a:solidFill>
                <a:latin typeface="Calibri"/>
              </a:rPr>
              <a:t> </a:t>
            </a:r>
            <a:endParaRPr b="0" lang="en-US" sz="1000" spc="-1" strike="noStrike">
              <a:solidFill>
                <a:schemeClr val="dk1"/>
              </a:solidFill>
              <a:latin typeface="Calibri"/>
            </a:endParaRPr>
          </a:p>
          <a:p>
            <a:pPr marL="343080" indent="0" defTabSz="4572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</a:pP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1080000" y="18000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Eixos Temáticos – PE, EGTI e PDTI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graphicFrame>
        <p:nvGraphicFramePr>
          <p:cNvPr id="93" name=""/>
          <p:cNvGraphicFramePr/>
          <p:nvPr/>
        </p:nvGraphicFramePr>
        <p:xfrm>
          <a:off x="645480" y="1374120"/>
          <a:ext cx="13453560" cy="5940000"/>
        </p:xfrm>
        <a:graphic>
          <a:graphicData uri="http://schemas.openxmlformats.org/drawingml/2006/table">
            <a:tbl>
              <a:tblPr/>
              <a:tblGrid>
                <a:gridCol w="2918160"/>
                <a:gridCol w="3450960"/>
                <a:gridCol w="3720600"/>
                <a:gridCol w="3364200"/>
              </a:tblGrid>
              <a:tr h="335520">
                <a:tc>
                  <a:txBody>
                    <a:bodyPr lIns="36000" rIns="36000" tIns="36000" bIns="36000" anchor="t">
                      <a:noAutofit/>
                    </a:bodyPr>
                    <a:p>
                      <a:pPr algn="ctr"/>
                      <a:r>
                        <a:rPr b="1" lang="pt-BR" sz="1800" spc="-1" strike="noStrike">
                          <a:solidFill>
                            <a:srgbClr val="ffffff"/>
                          </a:solidFill>
                          <a:latin typeface="Arial"/>
                        </a:rPr>
                        <a:t>Dimensão</a:t>
                      </a:r>
                      <a:endParaRPr b="1" lang="pt-BR" sz="1800" spc="-1" strike="noStrike">
                        <a:solidFill>
                          <a:srgbClr val="ffffff"/>
                        </a:solidFill>
                        <a:latin typeface="Arial"/>
                        <a:ea typeface="Times New Roman"/>
                      </a:endParaRPr>
                    </a:p>
                  </a:txBody>
                  <a:tcPr anchor="t" marL="36000" marR="36000">
                    <a:lnL w="7200">
                      <a:solidFill>
                        <a:srgbClr val="ffffff"/>
                      </a:solidFill>
                      <a:prstDash val="solid"/>
                    </a:lnL>
                    <a:lnR w="7200">
                      <a:solidFill>
                        <a:srgbClr val="ffffff"/>
                      </a:solidFill>
                      <a:prstDash val="solid"/>
                    </a:lnR>
                    <a:lnT w="7200">
                      <a:solidFill>
                        <a:srgbClr val="ffffff"/>
                      </a:solidFill>
                      <a:prstDash val="solid"/>
                    </a:lnT>
                    <a:lnB w="7200">
                      <a:solidFill>
                        <a:srgbClr val="ffffff"/>
                      </a:solidFill>
                      <a:prstDash val="solid"/>
                    </a:lnB>
                    <a:solidFill>
                      <a:srgbClr val="ff860d"/>
                    </a:solidFill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pPr algn="ctr"/>
                      <a:r>
                        <a:rPr b="1" lang="pt-BR" sz="1800" spc="-1" strike="noStrike">
                          <a:solidFill>
                            <a:srgbClr val="ffffff"/>
                          </a:solidFill>
                          <a:latin typeface="Arial"/>
                        </a:rPr>
                        <a:t>Plano Estratégico</a:t>
                      </a:r>
                      <a:endParaRPr b="1" lang="pt-BR" sz="1800" spc="-1" strike="noStrike">
                        <a:solidFill>
                          <a:srgbClr val="ffffff"/>
                        </a:solidFill>
                        <a:latin typeface="Arial"/>
                        <a:ea typeface="Times New Roman"/>
                      </a:endParaRPr>
                    </a:p>
                  </a:txBody>
                  <a:tcPr anchor="t" marL="36000" marR="36000">
                    <a:lnL w="7200">
                      <a:solidFill>
                        <a:srgbClr val="ffffff"/>
                      </a:solidFill>
                      <a:prstDash val="solid"/>
                    </a:lnL>
                    <a:lnR w="7200">
                      <a:solidFill>
                        <a:srgbClr val="ffffff"/>
                      </a:solidFill>
                      <a:prstDash val="solid"/>
                    </a:lnR>
                    <a:lnT w="7200">
                      <a:solidFill>
                        <a:srgbClr val="ffffff"/>
                      </a:solidFill>
                      <a:prstDash val="solid"/>
                    </a:lnT>
                    <a:lnB w="7200">
                      <a:solidFill>
                        <a:srgbClr val="ffffff"/>
                      </a:solidFill>
                      <a:prstDash val="solid"/>
                    </a:lnB>
                    <a:solidFill>
                      <a:srgbClr val="ff860d"/>
                    </a:solidFill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pPr algn="ctr"/>
                      <a:r>
                        <a:rPr b="1" lang="pt-BR" sz="1800" spc="-1" strike="noStrike">
                          <a:solidFill>
                            <a:srgbClr val="ffffff"/>
                          </a:solidFill>
                          <a:latin typeface="Arial"/>
                        </a:rPr>
                        <a:t>EGTI</a:t>
                      </a:r>
                      <a:endParaRPr b="1" lang="pt-BR" sz="1800" spc="-1" strike="noStrike">
                        <a:solidFill>
                          <a:srgbClr val="ffffff"/>
                        </a:solidFill>
                        <a:latin typeface="Arial"/>
                        <a:ea typeface="Times New Roman"/>
                      </a:endParaRPr>
                    </a:p>
                  </a:txBody>
                  <a:tcPr anchor="t" marL="36000" marR="36000">
                    <a:lnL w="7200">
                      <a:solidFill>
                        <a:srgbClr val="ffffff"/>
                      </a:solidFill>
                      <a:prstDash val="solid"/>
                    </a:lnL>
                    <a:lnR w="7200">
                      <a:solidFill>
                        <a:srgbClr val="ffffff"/>
                      </a:solidFill>
                      <a:prstDash val="solid"/>
                    </a:lnR>
                    <a:lnT w="7200">
                      <a:solidFill>
                        <a:srgbClr val="ffffff"/>
                      </a:solidFill>
                      <a:prstDash val="solid"/>
                    </a:lnT>
                    <a:lnB w="7200">
                      <a:solidFill>
                        <a:srgbClr val="ffffff"/>
                      </a:solidFill>
                      <a:prstDash val="solid"/>
                    </a:lnB>
                    <a:solidFill>
                      <a:srgbClr val="ff860d"/>
                    </a:solidFill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pPr algn="ctr"/>
                      <a:r>
                        <a:rPr b="1" lang="pt-BR" sz="1800" spc="-1" strike="noStrike">
                          <a:solidFill>
                            <a:srgbClr val="ffffff"/>
                          </a:solidFill>
                          <a:latin typeface="Arial"/>
                        </a:rPr>
                        <a:t>PDTI</a:t>
                      </a:r>
                      <a:endParaRPr b="1" lang="pt-BR" sz="1800" spc="-1" strike="noStrike">
                        <a:solidFill>
                          <a:srgbClr val="ffffff"/>
                        </a:solidFill>
                        <a:latin typeface="Arial"/>
                        <a:ea typeface="Times New Roman"/>
                      </a:endParaRPr>
                    </a:p>
                  </a:txBody>
                  <a:tcPr anchor="t" marL="36000" marR="36000">
                    <a:lnL w="7200">
                      <a:solidFill>
                        <a:srgbClr val="ffffff"/>
                      </a:solidFill>
                      <a:prstDash val="solid"/>
                    </a:lnL>
                    <a:lnR w="7200">
                      <a:solidFill>
                        <a:srgbClr val="ffffff"/>
                      </a:solidFill>
                      <a:prstDash val="solid"/>
                    </a:lnR>
                    <a:lnT w="7200">
                      <a:solidFill>
                        <a:srgbClr val="ffffff"/>
                      </a:solidFill>
                      <a:prstDash val="solid"/>
                    </a:lnT>
                    <a:lnB w="7200">
                      <a:solidFill>
                        <a:srgbClr val="ffffff"/>
                      </a:solidFill>
                      <a:prstDash val="solid"/>
                    </a:lnB>
                    <a:solidFill>
                      <a:srgbClr val="ff860d"/>
                    </a:solidFill>
                  </a:tcPr>
                </a:tc>
              </a:tr>
              <a:tr h="1214280">
                <a:tc>
                  <a:txBody>
                    <a:bodyPr lIns="36000" rIns="36000" tIns="36000" bIns="36000" anchor="t">
                      <a:noAutofit/>
                    </a:bodyPr>
                    <a:p>
                      <a:r>
                        <a:rPr b="1" lang="pt-BR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Governança</a:t>
                      </a:r>
                      <a:endParaRPr b="1" lang="pt-BR" sz="1800" spc="-1" strike="noStrike">
                        <a:solidFill>
                          <a:srgbClr val="000000"/>
                        </a:solidFill>
                        <a:latin typeface="Arial"/>
                        <a:ea typeface="Times New Roman"/>
                      </a:endParaRPr>
                    </a:p>
                  </a:txBody>
                  <a:tcPr anchor="t" marL="36000" marR="36000">
                    <a:lnL w="7200">
                      <a:solidFill>
                        <a:srgbClr val="ffffff"/>
                      </a:solidFill>
                      <a:prstDash val="solid"/>
                    </a:lnL>
                    <a:lnR w="7200">
                      <a:solidFill>
                        <a:srgbClr val="ffffff"/>
                      </a:solidFill>
                      <a:prstDash val="solid"/>
                    </a:lnR>
                    <a:lnT w="7200">
                      <a:solidFill>
                        <a:srgbClr val="ffffff"/>
                      </a:solidFill>
                      <a:prstDash val="solid"/>
                    </a:lnT>
                    <a:lnB w="7200">
                      <a:solidFill>
                        <a:srgbClr val="ffffff"/>
                      </a:solidFill>
                      <a:prstDash val="solid"/>
                    </a:lnB>
                    <a:solidFill>
                      <a:srgbClr val="ffb66c"/>
                    </a:solidFill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r>
                        <a:rPr b="0" lang="pt-BR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Fortalecer governança organizacional e de TIC.</a:t>
                      </a:r>
                      <a:endParaRPr b="0" lang="pt-BR" sz="1800" spc="-1" strike="noStrike">
                        <a:solidFill>
                          <a:srgbClr val="000000"/>
                        </a:solidFill>
                        <a:latin typeface="Arial"/>
                        <a:ea typeface="Times New Roman"/>
                      </a:endParaRPr>
                    </a:p>
                  </a:txBody>
                  <a:tcPr anchor="t" marL="36000" marR="36000">
                    <a:lnL w="7200">
                      <a:solidFill>
                        <a:srgbClr val="ffffff"/>
                      </a:solidFill>
                      <a:prstDash val="solid"/>
                    </a:lnL>
                    <a:lnR w="7200">
                      <a:solidFill>
                        <a:srgbClr val="ffffff"/>
                      </a:solidFill>
                      <a:prstDash val="solid"/>
                    </a:lnR>
                    <a:lnT w="7200">
                      <a:solidFill>
                        <a:srgbClr val="ffffff"/>
                      </a:solidFill>
                      <a:prstDash val="solid"/>
                    </a:lnT>
                    <a:lnB w="7200">
                      <a:solidFill>
                        <a:srgbClr val="ffffff"/>
                      </a:solidFill>
                      <a:prstDash val="solid"/>
                    </a:lnB>
                    <a:solidFill>
                      <a:srgbClr val="ffb66c"/>
                    </a:solidFill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r>
                        <a:rPr b="0" lang="pt-BR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Define diretrizes de governança digital e alinhamento com a Estratégia de Governo Digital (EGD).</a:t>
                      </a:r>
                      <a:endParaRPr b="0" lang="pt-BR" sz="1800" spc="-1" strike="noStrike">
                        <a:solidFill>
                          <a:srgbClr val="000000"/>
                        </a:solidFill>
                        <a:latin typeface="Arial"/>
                        <a:ea typeface="Times New Roman"/>
                      </a:endParaRPr>
                    </a:p>
                  </a:txBody>
                  <a:tcPr anchor="t" marL="36000" marR="36000">
                    <a:lnL w="7200">
                      <a:solidFill>
                        <a:srgbClr val="ffffff"/>
                      </a:solidFill>
                      <a:prstDash val="solid"/>
                    </a:lnL>
                    <a:lnR w="7200">
                      <a:solidFill>
                        <a:srgbClr val="ffffff"/>
                      </a:solidFill>
                      <a:prstDash val="solid"/>
                    </a:lnR>
                    <a:lnT w="7200">
                      <a:solidFill>
                        <a:srgbClr val="ffffff"/>
                      </a:solidFill>
                      <a:prstDash val="solid"/>
                    </a:lnT>
                    <a:lnB w="7200">
                      <a:solidFill>
                        <a:srgbClr val="ffffff"/>
                      </a:solidFill>
                      <a:prstDash val="solid"/>
                    </a:lnB>
                    <a:solidFill>
                      <a:srgbClr val="ffb66c"/>
                    </a:solidFill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r>
                        <a:rPr b="0" lang="pt-BR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Cria processos formais de gestão de portfólio de projetos e priorização de demandas.</a:t>
                      </a:r>
                      <a:endParaRPr b="0" lang="pt-BR" sz="1800" spc="-1" strike="noStrike">
                        <a:solidFill>
                          <a:srgbClr val="000000"/>
                        </a:solidFill>
                        <a:latin typeface="Arial"/>
                        <a:ea typeface="Times New Roman"/>
                      </a:endParaRPr>
                    </a:p>
                  </a:txBody>
                  <a:tcPr anchor="t" marL="36000" marR="36000">
                    <a:lnL w="7200">
                      <a:solidFill>
                        <a:srgbClr val="ffffff"/>
                      </a:solidFill>
                      <a:prstDash val="solid"/>
                    </a:lnL>
                    <a:lnR w="7200">
                      <a:solidFill>
                        <a:srgbClr val="ffffff"/>
                      </a:solidFill>
                      <a:prstDash val="solid"/>
                    </a:lnR>
                    <a:lnT w="7200">
                      <a:solidFill>
                        <a:srgbClr val="ffffff"/>
                      </a:solidFill>
                      <a:prstDash val="solid"/>
                    </a:lnT>
                    <a:lnB w="7200">
                      <a:solidFill>
                        <a:srgbClr val="ffffff"/>
                      </a:solidFill>
                      <a:prstDash val="solid"/>
                    </a:lnB>
                    <a:solidFill>
                      <a:srgbClr val="ffb66c"/>
                    </a:solidFill>
                  </a:tcPr>
                </a:tc>
              </a:tr>
              <a:tr h="903240">
                <a:tc>
                  <a:txBody>
                    <a:bodyPr lIns="36000" rIns="36000" tIns="36000" bIns="36000" anchor="t">
                      <a:noAutofit/>
                    </a:bodyPr>
                    <a:p>
                      <a:r>
                        <a:rPr b="1" lang="pt-BR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Inovação e Dados</a:t>
                      </a:r>
                      <a:endParaRPr b="1" lang="pt-BR" sz="1800" spc="-1" strike="noStrike">
                        <a:solidFill>
                          <a:srgbClr val="000000"/>
                        </a:solidFill>
                        <a:latin typeface="Arial"/>
                        <a:ea typeface="Times New Roman"/>
                      </a:endParaRPr>
                    </a:p>
                  </a:txBody>
                  <a:tcPr anchor="t" marL="36000" marR="36000">
                    <a:lnL w="7200">
                      <a:solidFill>
                        <a:srgbClr val="ffffff"/>
                      </a:solidFill>
                      <a:prstDash val="solid"/>
                    </a:lnL>
                    <a:lnR w="7200">
                      <a:solidFill>
                        <a:srgbClr val="ffffff"/>
                      </a:solidFill>
                      <a:prstDash val="solid"/>
                    </a:lnR>
                    <a:lnT w="7200">
                      <a:solidFill>
                        <a:srgbClr val="ffffff"/>
                      </a:solidFill>
                      <a:prstDash val="solid"/>
                    </a:lnT>
                    <a:lnB w="7200">
                      <a:solidFill>
                        <a:srgbClr val="ffffff"/>
                      </a:solidFill>
                      <a:prstDash val="solid"/>
                    </a:lnB>
                    <a:solidFill>
                      <a:srgbClr val="ffdbb6"/>
                    </a:solidFill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r>
                        <a:rPr b="0" lang="pt-BR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Uso de Big Data, registros administrativos e integração de bases.</a:t>
                      </a:r>
                      <a:endParaRPr b="0" lang="pt-BR" sz="1800" spc="-1" strike="noStrike">
                        <a:solidFill>
                          <a:srgbClr val="000000"/>
                        </a:solidFill>
                        <a:latin typeface="Arial"/>
                        <a:ea typeface="Times New Roman"/>
                      </a:endParaRPr>
                    </a:p>
                  </a:txBody>
                  <a:tcPr anchor="t" marL="36000" marR="36000">
                    <a:lnL w="7200">
                      <a:solidFill>
                        <a:srgbClr val="ffffff"/>
                      </a:solidFill>
                      <a:prstDash val="solid"/>
                    </a:lnL>
                    <a:lnR w="7200">
                      <a:solidFill>
                        <a:srgbClr val="ffffff"/>
                      </a:solidFill>
                      <a:prstDash val="solid"/>
                    </a:lnR>
                    <a:lnT w="7200">
                      <a:solidFill>
                        <a:srgbClr val="ffffff"/>
                      </a:solidFill>
                      <a:prstDash val="solid"/>
                    </a:lnT>
                    <a:lnB w="7200">
                      <a:solidFill>
                        <a:srgbClr val="ffffff"/>
                      </a:solidFill>
                      <a:prstDash val="solid"/>
                    </a:lnB>
                    <a:solidFill>
                      <a:srgbClr val="ffdbb6"/>
                    </a:solidFill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r>
                        <a:rPr b="0" lang="pt-BR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Foca em interoperabilidade, ciência de dados e inteligência artificial.</a:t>
                      </a:r>
                      <a:endParaRPr b="0" lang="pt-BR" sz="1800" spc="-1" strike="noStrike">
                        <a:solidFill>
                          <a:srgbClr val="000000"/>
                        </a:solidFill>
                        <a:latin typeface="Arial"/>
                        <a:ea typeface="Times New Roman"/>
                      </a:endParaRPr>
                    </a:p>
                  </a:txBody>
                  <a:tcPr anchor="t" marL="36000" marR="36000">
                    <a:lnL w="7200">
                      <a:solidFill>
                        <a:srgbClr val="ffffff"/>
                      </a:solidFill>
                      <a:prstDash val="solid"/>
                    </a:lnL>
                    <a:lnR w="7200">
                      <a:solidFill>
                        <a:srgbClr val="ffffff"/>
                      </a:solidFill>
                      <a:prstDash val="solid"/>
                    </a:lnR>
                    <a:lnT w="7200">
                      <a:solidFill>
                        <a:srgbClr val="ffffff"/>
                      </a:solidFill>
                      <a:prstDash val="solid"/>
                    </a:lnT>
                    <a:lnB w="7200">
                      <a:solidFill>
                        <a:srgbClr val="ffffff"/>
                      </a:solidFill>
                      <a:prstDash val="solid"/>
                    </a:lnB>
                    <a:solidFill>
                      <a:srgbClr val="ffdbb6"/>
                    </a:solidFill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r>
                        <a:rPr b="0" lang="pt-BR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Define projetos específicos de integração e uso de dados administrativos.</a:t>
                      </a:r>
                      <a:endParaRPr b="0" lang="pt-BR" sz="1800" spc="-1" strike="noStrike">
                        <a:solidFill>
                          <a:srgbClr val="000000"/>
                        </a:solidFill>
                        <a:latin typeface="Arial"/>
                        <a:ea typeface="Times New Roman"/>
                      </a:endParaRPr>
                    </a:p>
                  </a:txBody>
                  <a:tcPr anchor="t" marL="36000" marR="36000">
                    <a:lnL w="7200">
                      <a:solidFill>
                        <a:srgbClr val="ffffff"/>
                      </a:solidFill>
                      <a:prstDash val="solid"/>
                    </a:lnL>
                    <a:lnR w="7200">
                      <a:solidFill>
                        <a:srgbClr val="ffffff"/>
                      </a:solidFill>
                      <a:prstDash val="solid"/>
                    </a:lnR>
                    <a:lnT w="7200">
                      <a:solidFill>
                        <a:srgbClr val="ffffff"/>
                      </a:solidFill>
                      <a:prstDash val="solid"/>
                    </a:lnT>
                    <a:lnB w="7200">
                      <a:solidFill>
                        <a:srgbClr val="ffffff"/>
                      </a:solidFill>
                      <a:prstDash val="solid"/>
                    </a:lnB>
                    <a:solidFill>
                      <a:srgbClr val="ffdbb6"/>
                    </a:solidFill>
                  </a:tcPr>
                </a:tc>
              </a:tr>
              <a:tr h="931680">
                <a:tc>
                  <a:txBody>
                    <a:bodyPr lIns="36000" rIns="36000" tIns="36000" bIns="36000" anchor="t">
                      <a:noAutofit/>
                    </a:bodyPr>
                    <a:p>
                      <a:r>
                        <a:rPr b="1" lang="pt-BR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Pessoas e Capacitação</a:t>
                      </a:r>
                      <a:endParaRPr b="1" lang="pt-BR" sz="1800" spc="-1" strike="noStrike">
                        <a:solidFill>
                          <a:srgbClr val="000000"/>
                        </a:solidFill>
                        <a:latin typeface="Arial"/>
                        <a:ea typeface="Times New Roman"/>
                      </a:endParaRPr>
                    </a:p>
                  </a:txBody>
                  <a:tcPr anchor="t" marL="36000" marR="36000">
                    <a:lnL w="7200">
                      <a:solidFill>
                        <a:srgbClr val="ffffff"/>
                      </a:solidFill>
                      <a:prstDash val="solid"/>
                    </a:lnL>
                    <a:lnR w="7200">
                      <a:solidFill>
                        <a:srgbClr val="ffffff"/>
                      </a:solidFill>
                      <a:prstDash val="solid"/>
                    </a:lnR>
                    <a:lnT w="7200">
                      <a:solidFill>
                        <a:srgbClr val="ffffff"/>
                      </a:solidFill>
                      <a:prstDash val="solid"/>
                    </a:lnT>
                    <a:lnB w="7200">
                      <a:solidFill>
                        <a:srgbClr val="ffffff"/>
                      </a:solidFill>
                      <a:prstDash val="solid"/>
                    </a:lnB>
                    <a:solidFill>
                      <a:srgbClr val="ffb66c"/>
                    </a:solidFill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r>
                        <a:rPr b="0" lang="pt-BR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Valoriza o capital humano e o conhecimento institucional.</a:t>
                      </a:r>
                      <a:endParaRPr b="0" lang="pt-BR" sz="1800" spc="-1" strike="noStrike">
                        <a:solidFill>
                          <a:srgbClr val="000000"/>
                        </a:solidFill>
                        <a:latin typeface="Arial"/>
                        <a:ea typeface="Times New Roman"/>
                      </a:endParaRPr>
                    </a:p>
                  </a:txBody>
                  <a:tcPr anchor="t" marL="36000" marR="36000">
                    <a:lnL w="7200">
                      <a:solidFill>
                        <a:srgbClr val="ffffff"/>
                      </a:solidFill>
                      <a:prstDash val="solid"/>
                    </a:lnL>
                    <a:lnR w="7200">
                      <a:solidFill>
                        <a:srgbClr val="ffffff"/>
                      </a:solidFill>
                      <a:prstDash val="solid"/>
                    </a:lnR>
                    <a:lnT w="7200">
                      <a:solidFill>
                        <a:srgbClr val="ffffff"/>
                      </a:solidFill>
                      <a:prstDash val="solid"/>
                    </a:lnT>
                    <a:lnB w="7200">
                      <a:solidFill>
                        <a:srgbClr val="ffffff"/>
                      </a:solidFill>
                      <a:prstDash val="solid"/>
                    </a:lnB>
                    <a:solidFill>
                      <a:srgbClr val="ffb66c"/>
                    </a:solidFill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r>
                        <a:rPr b="0" lang="pt-BR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Propõe formação em competências digitais.</a:t>
                      </a:r>
                      <a:endParaRPr b="0" lang="pt-BR" sz="1800" spc="-1" strike="noStrike">
                        <a:solidFill>
                          <a:srgbClr val="000000"/>
                        </a:solidFill>
                        <a:latin typeface="Arial"/>
                        <a:ea typeface="Times New Roman"/>
                      </a:endParaRPr>
                    </a:p>
                  </a:txBody>
                  <a:tcPr anchor="t" marL="36000" marR="36000">
                    <a:lnL w="7200">
                      <a:solidFill>
                        <a:srgbClr val="ffffff"/>
                      </a:solidFill>
                      <a:prstDash val="solid"/>
                    </a:lnL>
                    <a:lnR w="7200">
                      <a:solidFill>
                        <a:srgbClr val="ffffff"/>
                      </a:solidFill>
                      <a:prstDash val="solid"/>
                    </a:lnR>
                    <a:lnT w="7200">
                      <a:solidFill>
                        <a:srgbClr val="ffffff"/>
                      </a:solidFill>
                      <a:prstDash val="solid"/>
                    </a:lnT>
                    <a:lnB w="7200">
                      <a:solidFill>
                        <a:srgbClr val="ffffff"/>
                      </a:solidFill>
                      <a:prstDash val="solid"/>
                    </a:lnB>
                    <a:solidFill>
                      <a:srgbClr val="ffb66c"/>
                    </a:solidFill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r>
                        <a:rPr b="0" lang="pt-BR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Estabelece plano de capacitação técnico-operacional em TIC.</a:t>
                      </a:r>
                      <a:endParaRPr b="0" lang="pt-BR" sz="1800" spc="-1" strike="noStrike">
                        <a:solidFill>
                          <a:srgbClr val="000000"/>
                        </a:solidFill>
                        <a:latin typeface="Arial"/>
                        <a:ea typeface="Times New Roman"/>
                      </a:endParaRPr>
                    </a:p>
                  </a:txBody>
                  <a:tcPr anchor="t" marL="36000" marR="36000">
                    <a:lnL w="7200">
                      <a:solidFill>
                        <a:srgbClr val="ffffff"/>
                      </a:solidFill>
                      <a:prstDash val="solid"/>
                    </a:lnL>
                    <a:lnR w="7200">
                      <a:solidFill>
                        <a:srgbClr val="ffffff"/>
                      </a:solidFill>
                      <a:prstDash val="solid"/>
                    </a:lnR>
                    <a:lnT w="7200">
                      <a:solidFill>
                        <a:srgbClr val="ffffff"/>
                      </a:solidFill>
                      <a:prstDash val="solid"/>
                    </a:lnT>
                    <a:lnB w="7200">
                      <a:solidFill>
                        <a:srgbClr val="ffffff"/>
                      </a:solidFill>
                      <a:prstDash val="solid"/>
                    </a:lnB>
                    <a:solidFill>
                      <a:srgbClr val="ffb66c"/>
                    </a:solidFill>
                  </a:tcPr>
                </a:tc>
              </a:tr>
              <a:tr h="974160">
                <a:tc>
                  <a:txBody>
                    <a:bodyPr lIns="36000" rIns="36000" tIns="36000" bIns="36000" anchor="t">
                      <a:noAutofit/>
                    </a:bodyPr>
                    <a:p>
                      <a:r>
                        <a:rPr b="1" lang="pt-BR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Segurança e Integridade</a:t>
                      </a:r>
                      <a:endParaRPr b="1" lang="pt-BR" sz="1800" spc="-1" strike="noStrike">
                        <a:solidFill>
                          <a:srgbClr val="000000"/>
                        </a:solidFill>
                        <a:latin typeface="Arial"/>
                        <a:ea typeface="Times New Roman"/>
                      </a:endParaRPr>
                    </a:p>
                  </a:txBody>
                  <a:tcPr anchor="t" marL="36000" marR="36000">
                    <a:lnL w="7200">
                      <a:solidFill>
                        <a:srgbClr val="ffffff"/>
                      </a:solidFill>
                      <a:prstDash val="solid"/>
                    </a:lnL>
                    <a:lnR w="7200">
                      <a:solidFill>
                        <a:srgbClr val="ffffff"/>
                      </a:solidFill>
                      <a:prstDash val="solid"/>
                    </a:lnR>
                    <a:lnT w="7200">
                      <a:solidFill>
                        <a:srgbClr val="ffffff"/>
                      </a:solidFill>
                      <a:prstDash val="solid"/>
                    </a:lnT>
                    <a:lnB w="7200">
                      <a:solidFill>
                        <a:srgbClr val="ffffff"/>
                      </a:solidFill>
                      <a:prstDash val="solid"/>
                    </a:lnB>
                    <a:solidFill>
                      <a:srgbClr val="ffdbb6"/>
                    </a:solidFill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r>
                        <a:rPr b="0" lang="pt-BR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Defende a ética, transparência e integridade institucional.</a:t>
                      </a:r>
                      <a:endParaRPr b="0" lang="pt-BR" sz="1800" spc="-1" strike="noStrike">
                        <a:solidFill>
                          <a:srgbClr val="000000"/>
                        </a:solidFill>
                        <a:latin typeface="Arial"/>
                        <a:ea typeface="Times New Roman"/>
                      </a:endParaRPr>
                    </a:p>
                  </a:txBody>
                  <a:tcPr anchor="t" marL="36000" marR="36000">
                    <a:lnL w="7200">
                      <a:solidFill>
                        <a:srgbClr val="ffffff"/>
                      </a:solidFill>
                      <a:prstDash val="solid"/>
                    </a:lnL>
                    <a:lnR w="7200">
                      <a:solidFill>
                        <a:srgbClr val="ffffff"/>
                      </a:solidFill>
                      <a:prstDash val="solid"/>
                    </a:lnR>
                    <a:lnT w="7200">
                      <a:solidFill>
                        <a:srgbClr val="ffffff"/>
                      </a:solidFill>
                      <a:prstDash val="solid"/>
                    </a:lnT>
                    <a:lnB w="7200">
                      <a:solidFill>
                        <a:srgbClr val="ffffff"/>
                      </a:solidFill>
                      <a:prstDash val="solid"/>
                    </a:lnB>
                    <a:solidFill>
                      <a:srgbClr val="ffdbb6"/>
                    </a:solidFill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r>
                        <a:rPr b="0" lang="pt-BR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Prioriza segurança da informação e proteção de dados pessoais (LGPD).</a:t>
                      </a:r>
                      <a:endParaRPr b="0" lang="pt-BR" sz="1800" spc="-1" strike="noStrike">
                        <a:solidFill>
                          <a:srgbClr val="000000"/>
                        </a:solidFill>
                        <a:latin typeface="Arial"/>
                        <a:ea typeface="Times New Roman"/>
                      </a:endParaRPr>
                    </a:p>
                  </a:txBody>
                  <a:tcPr anchor="t" marL="36000" marR="36000">
                    <a:lnL w="7200">
                      <a:solidFill>
                        <a:srgbClr val="ffffff"/>
                      </a:solidFill>
                      <a:prstDash val="solid"/>
                    </a:lnL>
                    <a:lnR w="7200">
                      <a:solidFill>
                        <a:srgbClr val="ffffff"/>
                      </a:solidFill>
                      <a:prstDash val="solid"/>
                    </a:lnR>
                    <a:lnT w="7200">
                      <a:solidFill>
                        <a:srgbClr val="ffffff"/>
                      </a:solidFill>
                      <a:prstDash val="solid"/>
                    </a:lnT>
                    <a:lnB w="7200">
                      <a:solidFill>
                        <a:srgbClr val="ffffff"/>
                      </a:solidFill>
                      <a:prstDash val="solid"/>
                    </a:lnB>
                    <a:solidFill>
                      <a:srgbClr val="ffdbb6"/>
                    </a:solidFill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r>
                        <a:rPr b="0" lang="pt-BR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Implanta políticas e controles técnicos de segurança.</a:t>
                      </a:r>
                      <a:endParaRPr b="0" lang="pt-BR" sz="1800" spc="-1" strike="noStrike">
                        <a:solidFill>
                          <a:srgbClr val="000000"/>
                        </a:solidFill>
                        <a:latin typeface="Arial"/>
                        <a:ea typeface="Times New Roman"/>
                      </a:endParaRPr>
                    </a:p>
                  </a:txBody>
                  <a:tcPr anchor="t" marL="36000" marR="36000">
                    <a:lnL w="7200">
                      <a:solidFill>
                        <a:srgbClr val="ffffff"/>
                      </a:solidFill>
                      <a:prstDash val="solid"/>
                    </a:lnL>
                    <a:lnR w="7200">
                      <a:solidFill>
                        <a:srgbClr val="ffffff"/>
                      </a:solidFill>
                      <a:prstDash val="solid"/>
                    </a:lnR>
                    <a:lnT w="7200">
                      <a:solidFill>
                        <a:srgbClr val="ffffff"/>
                      </a:solidFill>
                      <a:prstDash val="solid"/>
                    </a:lnT>
                    <a:lnB w="7200">
                      <a:solidFill>
                        <a:srgbClr val="ffffff"/>
                      </a:solidFill>
                      <a:prstDash val="solid"/>
                    </a:lnB>
                    <a:solidFill>
                      <a:srgbClr val="ffdbb6"/>
                    </a:solidFill>
                  </a:tcPr>
                </a:tc>
              </a:tr>
              <a:tr h="717120">
                <a:tc>
                  <a:txBody>
                    <a:bodyPr lIns="36000" rIns="36000" tIns="36000" bIns="36000" anchor="t">
                      <a:noAutofit/>
                    </a:bodyPr>
                    <a:p>
                      <a:r>
                        <a:rPr b="1" lang="pt-BR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Eficiência e Sustentabilidade</a:t>
                      </a:r>
                      <a:endParaRPr b="1" lang="pt-BR" sz="1800" spc="-1" strike="noStrike">
                        <a:solidFill>
                          <a:srgbClr val="000000"/>
                        </a:solidFill>
                        <a:latin typeface="Arial"/>
                        <a:ea typeface="Times New Roman"/>
                      </a:endParaRPr>
                    </a:p>
                  </a:txBody>
                  <a:tcPr anchor="t" marL="36000" marR="36000">
                    <a:lnL w="7200">
                      <a:solidFill>
                        <a:srgbClr val="ffffff"/>
                      </a:solidFill>
                      <a:prstDash val="solid"/>
                    </a:lnL>
                    <a:lnR w="7200">
                      <a:solidFill>
                        <a:srgbClr val="ffffff"/>
                      </a:solidFill>
                      <a:prstDash val="solid"/>
                    </a:lnR>
                    <a:lnT w="7200">
                      <a:solidFill>
                        <a:srgbClr val="ffffff"/>
                      </a:solidFill>
                      <a:prstDash val="solid"/>
                    </a:lnT>
                    <a:lnB w="7200">
                      <a:solidFill>
                        <a:srgbClr val="ffffff"/>
                      </a:solidFill>
                      <a:prstDash val="solid"/>
                    </a:lnB>
                    <a:solidFill>
                      <a:srgbClr val="ffb66c"/>
                    </a:solidFill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r>
                        <a:rPr b="0" lang="pt-BR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Busca racionalizar despesas e otimizar processos.</a:t>
                      </a:r>
                      <a:endParaRPr b="0" lang="pt-BR" sz="1800" spc="-1" strike="noStrike">
                        <a:solidFill>
                          <a:srgbClr val="000000"/>
                        </a:solidFill>
                        <a:latin typeface="Arial"/>
                        <a:ea typeface="Times New Roman"/>
                      </a:endParaRPr>
                    </a:p>
                  </a:txBody>
                  <a:tcPr anchor="t" marL="36000" marR="36000">
                    <a:lnL w="7200">
                      <a:solidFill>
                        <a:srgbClr val="ffffff"/>
                      </a:solidFill>
                      <a:prstDash val="solid"/>
                    </a:lnL>
                    <a:lnR w="7200">
                      <a:solidFill>
                        <a:srgbClr val="ffffff"/>
                      </a:solidFill>
                      <a:prstDash val="solid"/>
                    </a:lnR>
                    <a:lnT w="7200">
                      <a:solidFill>
                        <a:srgbClr val="ffffff"/>
                      </a:solidFill>
                      <a:prstDash val="solid"/>
                    </a:lnT>
                    <a:lnB w="7200">
                      <a:solidFill>
                        <a:srgbClr val="ffffff"/>
                      </a:solidFill>
                      <a:prstDash val="solid"/>
                    </a:lnB>
                    <a:solidFill>
                      <a:srgbClr val="ffb66c"/>
                    </a:solidFill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r>
                        <a:rPr b="0" lang="pt-BR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Promove o uso de tecnologias verdes e nuvem pública.</a:t>
                      </a:r>
                      <a:endParaRPr b="0" lang="pt-BR" sz="1800" spc="-1" strike="noStrike">
                        <a:solidFill>
                          <a:srgbClr val="000000"/>
                        </a:solidFill>
                        <a:latin typeface="Arial"/>
                        <a:ea typeface="Times New Roman"/>
                      </a:endParaRPr>
                    </a:p>
                  </a:txBody>
                  <a:tcPr anchor="t" marL="36000" marR="36000">
                    <a:lnL w="7200">
                      <a:solidFill>
                        <a:srgbClr val="ffffff"/>
                      </a:solidFill>
                      <a:prstDash val="solid"/>
                    </a:lnL>
                    <a:lnR w="7200">
                      <a:solidFill>
                        <a:srgbClr val="ffffff"/>
                      </a:solidFill>
                      <a:prstDash val="solid"/>
                    </a:lnR>
                    <a:lnT w="7200">
                      <a:solidFill>
                        <a:srgbClr val="ffffff"/>
                      </a:solidFill>
                      <a:prstDash val="solid"/>
                    </a:lnT>
                    <a:lnB w="7200">
                      <a:solidFill>
                        <a:srgbClr val="ffffff"/>
                      </a:solidFill>
                      <a:prstDash val="solid"/>
                    </a:lnB>
                    <a:solidFill>
                      <a:srgbClr val="ffb66c"/>
                    </a:solidFill>
                  </a:tcPr>
                </a:tc>
                <a:tc>
                  <a:txBody>
                    <a:bodyPr lIns="36000" rIns="36000" tIns="36000" bIns="36000" anchor="t">
                      <a:noAutofit/>
                    </a:bodyPr>
                    <a:p>
                      <a:r>
                        <a:rPr b="0" lang="pt-BR" sz="1800" spc="-1" strike="noStrike">
                          <a:solidFill>
                            <a:srgbClr val="000000"/>
                          </a:solidFill>
                          <a:latin typeface="Arial"/>
                        </a:rPr>
                        <a:t>Define metas para redução de custos de infraestrutura e consumo energético.</a:t>
                      </a:r>
                      <a:endParaRPr b="0" lang="pt-BR" sz="1800" spc="-1" strike="noStrike">
                        <a:solidFill>
                          <a:srgbClr val="000000"/>
                        </a:solidFill>
                        <a:latin typeface="Arial"/>
                        <a:ea typeface="Times New Roman"/>
                      </a:endParaRPr>
                    </a:p>
                  </a:txBody>
                  <a:tcPr anchor="t" marL="36000" marR="36000">
                    <a:lnL w="7200">
                      <a:solidFill>
                        <a:srgbClr val="ffffff"/>
                      </a:solidFill>
                      <a:prstDash val="solid"/>
                    </a:lnL>
                    <a:lnR w="7200">
                      <a:solidFill>
                        <a:srgbClr val="ffffff"/>
                      </a:solidFill>
                      <a:prstDash val="solid"/>
                    </a:lnR>
                    <a:lnT w="7200">
                      <a:solidFill>
                        <a:srgbClr val="ffffff"/>
                      </a:solidFill>
                      <a:prstDash val="solid"/>
                    </a:lnT>
                    <a:lnB w="7200">
                      <a:solidFill>
                        <a:srgbClr val="ffffff"/>
                      </a:solidFill>
                      <a:prstDash val="solid"/>
                    </a:lnB>
                    <a:solidFill>
                      <a:srgbClr val="ffb66c"/>
                    </a:solidFill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3650760" y="378000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Obrigado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1. O Papel dos Planos Institucionais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9240" cy="2899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O IBGE organiza seu planejamento em três níveis: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• </a:t>
            </a: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Plano Estratégico (PE 2022–2025) — diretrizes e objetivos institucionais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• </a:t>
            </a: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EGTI (Estratégia Geral de TIC 2023–2024) — traduz o PE para a tecnologia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• </a:t>
            </a: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PDTI (Plano Diretor de TIC) — execução operacional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indent="0" defTabSz="457200">
              <a:lnSpc>
                <a:spcPct val="100000"/>
              </a:lnSpc>
              <a:spcBef>
                <a:spcPts val="400"/>
              </a:spcBef>
              <a:buNone/>
            </a:pP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Esses documentos garantem coerência e continuidade na gestão pública do IBGE.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  <p:pic>
        <p:nvPicPr>
          <p:cNvPr id="70" name="" descr=""/>
          <p:cNvPicPr/>
          <p:nvPr/>
        </p:nvPicPr>
        <p:blipFill>
          <a:blip r:embed="rId1"/>
          <a:stretch/>
        </p:blipFill>
        <p:spPr>
          <a:xfrm>
            <a:off x="457200" y="1307880"/>
            <a:ext cx="10620000" cy="73321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2. Plano Estratégico 2022–2025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Objetivo: Definir as estratégias e metas institucionais do IBGE.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indent="0" defTabSz="457200">
              <a:lnSpc>
                <a:spcPct val="100000"/>
              </a:lnSpc>
              <a:spcBef>
                <a:spcPts val="400"/>
              </a:spcBef>
              <a:buNone/>
            </a:pP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Principais características: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• </a:t>
            </a: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Missão: Retratar o Brasil com informações para o exercício da cidadania.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• </a:t>
            </a: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Visão: Ser referência em informação estatística e geocientífica.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• </a:t>
            </a: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19 objetivos estratégicos distribuídos em 4 perspectivas: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   – </a:t>
            </a: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Sociedade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   – </a:t>
            </a: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Processos Internos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   – </a:t>
            </a: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Pessoas e Aprendizado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   – </a:t>
            </a: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Orçamento e Sustentabilidade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  <p:pic>
        <p:nvPicPr>
          <p:cNvPr id="73" name="" descr=""/>
          <p:cNvPicPr/>
          <p:nvPr/>
        </p:nvPicPr>
        <p:blipFill>
          <a:blip r:embed="rId1"/>
          <a:stretch/>
        </p:blipFill>
        <p:spPr>
          <a:xfrm>
            <a:off x="6973920" y="3420000"/>
            <a:ext cx="5086080" cy="50860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1268280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3. Os 6 Eixos Estratégicos do Planejamento Estratégico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9240" cy="2539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O PE se estrutura em seis eixos principais:</a:t>
            </a:r>
            <a:endParaRPr b="0" lang="en-US" sz="2000" spc="-1" strike="noStrike">
              <a:solidFill>
                <a:schemeClr val="dk1"/>
              </a:solidFill>
              <a:latin typeface="Calibri"/>
              <a:ea typeface="Microsoft YaHe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1. Governança e Integridade</a:t>
            </a:r>
            <a:endParaRPr b="0" lang="en-US" sz="2000" spc="-1" strike="noStrike">
              <a:solidFill>
                <a:schemeClr val="dk1"/>
              </a:solidFill>
              <a:latin typeface="Calibri"/>
              <a:ea typeface="Microsoft YaHe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2. Gestão de Pessoas e Cultura Institucional</a:t>
            </a:r>
            <a:endParaRPr b="0" lang="en-US" sz="2000" spc="-1" strike="noStrike">
              <a:solidFill>
                <a:schemeClr val="dk1"/>
              </a:solidFill>
              <a:latin typeface="Calibri"/>
              <a:ea typeface="Microsoft YaHe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3. Transformação Digital e Inovação</a:t>
            </a:r>
            <a:endParaRPr b="0" lang="en-US" sz="2000" spc="-1" strike="noStrike">
              <a:solidFill>
                <a:schemeClr val="dk1"/>
              </a:solidFill>
              <a:latin typeface="Calibri"/>
              <a:ea typeface="Microsoft YaHe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4. Sustentabilidade e Infraestrutura</a:t>
            </a:r>
            <a:endParaRPr b="0" lang="en-US" sz="2000" spc="-1" strike="noStrike">
              <a:solidFill>
                <a:schemeClr val="dk1"/>
              </a:solidFill>
              <a:latin typeface="Calibri"/>
              <a:ea typeface="Microsoft YaHe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5. Relacionamento e Disseminação da Informação</a:t>
            </a:r>
            <a:endParaRPr b="0" lang="en-US" sz="2000" spc="-1" strike="noStrike">
              <a:solidFill>
                <a:schemeClr val="dk1"/>
              </a:solidFill>
              <a:latin typeface="Calibri"/>
              <a:ea typeface="Microsoft YaHe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6. Dados, Interoperabilidade e Segurança (LGPD)</a:t>
            </a:r>
            <a:endParaRPr b="0" lang="en-US" sz="2000" spc="-1" strike="noStrike">
              <a:solidFill>
                <a:schemeClr val="dk1"/>
              </a:solidFill>
              <a:latin typeface="Calibri"/>
              <a:ea typeface="Microsoft YaHei"/>
            </a:endParaRPr>
          </a:p>
        </p:txBody>
      </p:sp>
      <p:pic>
        <p:nvPicPr>
          <p:cNvPr id="76" name="" descr=""/>
          <p:cNvPicPr/>
          <p:nvPr/>
        </p:nvPicPr>
        <p:blipFill>
          <a:blip r:embed="rId1"/>
          <a:stretch/>
        </p:blipFill>
        <p:spPr>
          <a:xfrm>
            <a:off x="6120000" y="1440360"/>
            <a:ext cx="6119640" cy="6119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4. Mapa Estratégico e Monitoramento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7102800" cy="2359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O Plano adota o modelo Balanced Scorecard (BSC):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• </a:t>
            </a: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Cada objetivo estratégico possui indicadores (KPIs)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• </a:t>
            </a: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Monitoramento pela APLAN (Assessoria de Planejamento)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• </a:t>
            </a: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Revisões anuais e dashboards institucionais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indent="0" defTabSz="457200">
              <a:lnSpc>
                <a:spcPct val="100000"/>
              </a:lnSpc>
              <a:spcBef>
                <a:spcPts val="400"/>
              </a:spcBef>
              <a:buNone/>
            </a:pP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O PE é a base de toda a governança institucional do IBGE.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  <p:pic>
        <p:nvPicPr>
          <p:cNvPr id="79" name="" descr=""/>
          <p:cNvPicPr/>
          <p:nvPr/>
        </p:nvPicPr>
        <p:blipFill>
          <a:blip r:embed="rId1"/>
          <a:stretch/>
        </p:blipFill>
        <p:spPr>
          <a:xfrm>
            <a:off x="900360" y="3780360"/>
            <a:ext cx="5039640" cy="5039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5. EGTI 2023–2024 — Estratégia Geral de TIC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Objetivo: Garantir que a tecnologia apoie a missão institucional.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indent="0" defTabSz="457200">
              <a:lnSpc>
                <a:spcPct val="100000"/>
              </a:lnSpc>
              <a:spcBef>
                <a:spcPts val="400"/>
              </a:spcBef>
              <a:buNone/>
            </a:pP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Principais diretrizes: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• </a:t>
            </a: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Governança de TIC e de Dados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• </a:t>
            </a: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Segurança da Informação e LGPD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• </a:t>
            </a: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Inovação Tecnológica e Transformação Digital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• </a:t>
            </a: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Capacitação e Valorização das Pessoas em TI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indent="0" defTabSz="457200">
              <a:lnSpc>
                <a:spcPct val="100000"/>
              </a:lnSpc>
              <a:spcBef>
                <a:spcPts val="400"/>
              </a:spcBef>
              <a:buNone/>
            </a:pP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O EGTI conecta o Plano Estratégico à execução tecnológica (PDTI).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6. Eixos Principais do EGTI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9240" cy="2719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O EGTI define quatro eixos centrais: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1. Governança de TIC — fortalecimento do CTIC e integração institucional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2. Governança de Dados — catálogo, LGPD e interoperabilidade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3. Inovação Tecnológica — IA, Big Data, Cloud, automação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4. Segurança e Infraestrutura — Data Centers e proteção cibernética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indent="0" defTabSz="457200">
              <a:lnSpc>
                <a:spcPct val="100000"/>
              </a:lnSpc>
              <a:spcBef>
                <a:spcPts val="400"/>
              </a:spcBef>
              <a:buNone/>
            </a:pP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chemeClr val="dk1"/>
                </a:solidFill>
                <a:latin typeface="Calibri"/>
              </a:rPr>
              <a:t>Esses eixos sustentam a Estratégia de Governo Digital (EGD).</a:t>
            </a: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  <p:pic>
        <p:nvPicPr>
          <p:cNvPr id="84" name="" descr=""/>
          <p:cNvPicPr/>
          <p:nvPr/>
        </p:nvPicPr>
        <p:blipFill>
          <a:blip r:embed="rId1"/>
          <a:stretch/>
        </p:blipFill>
        <p:spPr>
          <a:xfrm>
            <a:off x="900000" y="4142880"/>
            <a:ext cx="5580000" cy="48571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13402800" cy="1142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3200" spc="-1" strike="noStrike">
                <a:solidFill>
                  <a:schemeClr val="dk1"/>
                </a:solidFill>
                <a:latin typeface="Calibri"/>
              </a:rPr>
              <a:t>Conteúdo do EGTI</a:t>
            </a:r>
            <a:endParaRPr b="0" lang="en-US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86" name=""/>
          <p:cNvSpPr txBox="1"/>
          <p:nvPr/>
        </p:nvSpPr>
        <p:spPr>
          <a:xfrm>
            <a:off x="360000" y="1162800"/>
            <a:ext cx="6480000" cy="6937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endParaRPr b="0" lang="pt-BR" sz="1000" spc="-1" strike="noStrike">
              <a:solidFill>
                <a:srgbClr val="000000"/>
              </a:solidFill>
              <a:latin typeface="Arial"/>
            </a:endParaRPr>
          </a:p>
          <a:p>
            <a:r>
              <a:rPr b="1" lang="pt-BR" sz="1400" spc="-1" strike="noStrike">
                <a:solidFill>
                  <a:srgbClr val="000000"/>
                </a:solidFill>
                <a:latin typeface="Arial"/>
              </a:rPr>
              <a:t>1. Introdução</a:t>
            </a: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  <a:p>
            <a:r>
              <a:rPr b="0" lang="pt-BR" sz="1400" spc="-1" strike="noStrike">
                <a:solidFill>
                  <a:srgbClr val="000000"/>
                </a:solidFill>
                <a:latin typeface="Arial"/>
              </a:rPr>
              <a:t>Contextualiza a importância da tecnologia no IBGE e o sucesso tecnológico do Censo 2022.</a:t>
            </a: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  <a:p>
            <a:r>
              <a:rPr b="1" lang="pt-BR" sz="1400" spc="-1" strike="noStrike">
                <a:solidFill>
                  <a:srgbClr val="000000"/>
                </a:solidFill>
                <a:latin typeface="Arial"/>
              </a:rPr>
              <a:t>2. Mapa Estratégico 2022–2025</a:t>
            </a: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  <a:p>
            <a:r>
              <a:rPr b="0" lang="pt-BR" sz="1400" spc="-1" strike="noStrike">
                <a:solidFill>
                  <a:srgbClr val="000000"/>
                </a:solidFill>
                <a:latin typeface="Arial"/>
              </a:rPr>
              <a:t>Liga os objetivos estratégicos do IBGE às iniciativas de TIC.</a:t>
            </a: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  <a:p>
            <a:r>
              <a:rPr b="1" lang="pt-BR" sz="1400" spc="-1" strike="noStrike">
                <a:solidFill>
                  <a:srgbClr val="000000"/>
                </a:solidFill>
                <a:latin typeface="Arial"/>
              </a:rPr>
              <a:t>3. Diretrizes Estratégicas de TIC</a:t>
            </a: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  <a:p>
            <a:r>
              <a:rPr b="0" lang="pt-BR" sz="1400" spc="-1" strike="noStrike">
                <a:solidFill>
                  <a:srgbClr val="000000"/>
                </a:solidFill>
                <a:latin typeface="Arial"/>
              </a:rPr>
              <a:t>Define quatro eixos centrais: Governança de TIC, Governança de Dados, Gestão de TIC e Segurança.</a:t>
            </a: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  <a:p>
            <a:endParaRPr b="0" lang="pt-BR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"/>
          <p:cNvSpPr txBox="1"/>
          <p:nvPr/>
        </p:nvSpPr>
        <p:spPr>
          <a:xfrm>
            <a:off x="7020000" y="1080000"/>
            <a:ext cx="6480000" cy="6937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endParaRPr b="0" lang="pt-BR" sz="10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</a:pPr>
            <a:r>
              <a:rPr b="1" lang="pt-BR" sz="1400" spc="-1" strike="noStrike">
                <a:solidFill>
                  <a:srgbClr val="000000"/>
                </a:solidFill>
                <a:latin typeface="Arial"/>
              </a:rPr>
              <a:t>4. Tendências Tecnológicas</a:t>
            </a: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</a:rPr>
              <a:t>Apresenta tecnologias emergentes que o IBGE pretende adotar (cloud, big data, IA, mobilidade etc.).</a:t>
            </a: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</a:pPr>
            <a:r>
              <a:rPr b="1" lang="pt-BR" sz="1400" spc="-1" strike="noStrike">
                <a:solidFill>
                  <a:srgbClr val="000000"/>
                </a:solidFill>
                <a:latin typeface="Arial"/>
              </a:rPr>
              <a:t>5. Demandas de TIC por Diretoria</a:t>
            </a: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</a:rPr>
              <a:t>Lista as necessidades tecnológicas de cada Diretoria (DE, DGC, DPE, CDDI, ENCE).</a:t>
            </a: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</a:pPr>
            <a:r>
              <a:rPr b="1" lang="pt-BR" sz="1400" spc="-1" strike="noStrike">
                <a:solidFill>
                  <a:srgbClr val="000000"/>
                </a:solidFill>
                <a:latin typeface="Arial"/>
              </a:rPr>
              <a:t>6. Perspectivas e Ferramentas (2023–2024)</a:t>
            </a: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</a:rPr>
              <a:t>Aponta ferramentas que serão priorizadas no biênio.</a:t>
            </a: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</a:pPr>
            <a:r>
              <a:rPr b="1" lang="pt-BR" sz="1400" spc="-1" strike="noStrike">
                <a:solidFill>
                  <a:srgbClr val="000000"/>
                </a:solidFill>
                <a:latin typeface="Arial"/>
              </a:rPr>
              <a:t>7. Desafios da DTI (2023–2024)</a:t>
            </a: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</a:rPr>
              <a:t>Resume gargalos e desafios críticos para o avanço da área.</a:t>
            </a: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457200">
              <a:lnSpc>
                <a:spcPct val="100000"/>
              </a:lnSpc>
              <a:buNone/>
            </a:pPr>
            <a:r>
              <a:rPr b="0" lang="en-US" sz="4400" spc="-1" strike="noStrike">
                <a:solidFill>
                  <a:schemeClr val="dk1"/>
                </a:solidFill>
                <a:latin typeface="Calibri"/>
              </a:rPr>
              <a:t>Metas para 2023-2024</a:t>
            </a:r>
            <a:endParaRPr b="0" lang="en-US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12142800" cy="3259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4572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dk1"/>
                </a:solidFill>
                <a:latin typeface="Calibri"/>
              </a:rPr>
              <a:t>Atualizar e expandir o parque tecnológico;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dk1"/>
                </a:solidFill>
                <a:latin typeface="Calibri"/>
              </a:rPr>
              <a:t>Aumentar o quadro de servidores de TI;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dk1"/>
                </a:solidFill>
                <a:latin typeface="Calibri"/>
              </a:rPr>
              <a:t>Consolidar a governança digital com base em métricas de desempenho;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dk1"/>
                </a:solidFill>
                <a:latin typeface="Calibri"/>
              </a:rPr>
              <a:t>Promover a interoperabilidade entre sistemas internos e externos;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marL="343080" indent="-343080" defTabSz="4572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Font typeface="Arial"/>
              <a:buChar char="•"/>
            </a:pPr>
            <a:r>
              <a:rPr b="0" lang="en-US" sz="2200" spc="-1" strike="noStrike">
                <a:solidFill>
                  <a:schemeClr val="dk1"/>
                </a:solidFill>
                <a:latin typeface="Calibri"/>
              </a:rPr>
              <a:t>Garantir segurança da informação e proteção de dados pessoais.</a:t>
            </a:r>
            <a:endParaRPr b="0" lang="en-US" sz="2200" spc="-1" strike="noStrike">
              <a:solidFill>
                <a:schemeClr val="dk1"/>
              </a:solidFill>
              <a:latin typeface="Calibri"/>
            </a:endParaRPr>
          </a:p>
          <a:p>
            <a:pPr marL="343080" indent="0" defTabSz="4572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None/>
            </a:pPr>
            <a:endParaRPr b="0" lang="en-US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</TotalTime>
  <Application>LibreOffice/24.2.5.2$Windows_X86_64 LibreOffice_project/bffef4ea93e59bebbeaf7f431bb02b1a39ee8a59</Application>
  <AppVersion>15.0000</AppVers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2013-01-27T09:14:16Z</dcterms:created>
  <dc:creator/>
  <dc:description>generated using python-pptx</dc:description>
  <dc:language>pt-BR</dc:language>
  <cp:lastModifiedBy/>
  <dcterms:modified xsi:type="dcterms:W3CDTF">2025-10-06T03:30:01Z</dcterms:modified>
  <cp:revision>5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On-screen Show (4:3)</vt:lpwstr>
  </property>
</Properties>
</file>